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Montserrat Semi-Bold" charset="1" panose="00000700000000000000"/>
      <p:regular r:id="rId41"/>
    </p:embeddedFont>
    <p:embeddedFont>
      <p:font typeface="Raleway Italics" charset="1" panose="00000000000000000000"/>
      <p:regular r:id="rId42"/>
    </p:embeddedFont>
    <p:embeddedFont>
      <p:font typeface="Montserrat Heavy" charset="1" panose="00000A00000000000000"/>
      <p:regular r:id="rId43"/>
    </p:embeddedFont>
    <p:embeddedFont>
      <p:font typeface="Open Sans Bold" charset="1" panose="020B0806030504020204"/>
      <p:regular r:id="rId44"/>
    </p:embeddedFont>
    <p:embeddedFont>
      <p:font typeface="DM Sans Bold" charset="1" panose="00000000000000000000"/>
      <p:regular r:id="rId45"/>
    </p:embeddedFont>
    <p:embeddedFont>
      <p:font typeface="Open Sans Bold Italics" charset="1" panose="020B0806030504020204"/>
      <p:regular r:id="rId46"/>
    </p:embeddedFont>
    <p:embeddedFont>
      <p:font typeface="Open Sans" charset="1" panose="020B0606030504020204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4092">
            <a:off x="-3513169" y="8339629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72" y="404913"/>
            <a:ext cx="11301259" cy="2387391"/>
          </a:xfrm>
          <a:custGeom>
            <a:avLst/>
            <a:gdLst/>
            <a:ahLst/>
            <a:cxnLst/>
            <a:rect r="r" b="b" t="t" l="l"/>
            <a:pathLst>
              <a:path h="2387391" w="11301259">
                <a:moveTo>
                  <a:pt x="0" y="0"/>
                </a:moveTo>
                <a:lnTo>
                  <a:pt x="11301259" y="0"/>
                </a:lnTo>
                <a:lnTo>
                  <a:pt x="11301259" y="2387391"/>
                </a:lnTo>
                <a:lnTo>
                  <a:pt x="0" y="2387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6543" y="3249504"/>
            <a:ext cx="10517221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9"/>
              </a:lnSpc>
            </a:pPr>
            <a:r>
              <a:rPr lang="en-US" sz="6399" b="true">
                <a:solidFill>
                  <a:srgbClr val="01213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Redes Multi-Layer Perceptron propagation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6543" y="7622986"/>
            <a:ext cx="9007060" cy="135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682" i="true">
                <a:solidFill>
                  <a:srgbClr val="0F022E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Discentes: João Pedro de Alcântara Lima</a:t>
            </a:r>
          </a:p>
          <a:p>
            <a:pPr algn="l">
              <a:lnSpc>
                <a:spcPts val="3497"/>
              </a:lnSpc>
            </a:pPr>
            <a:r>
              <a:rPr lang="en-US" sz="3682" i="true">
                <a:solidFill>
                  <a:srgbClr val="0F022E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                  José Marques Cardoso Souza</a:t>
            </a:r>
          </a:p>
          <a:p>
            <a:pPr algn="l">
              <a:lnSpc>
                <a:spcPts val="349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076543" y="5267325"/>
            <a:ext cx="950601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4800" b="true">
                <a:solidFill>
                  <a:srgbClr val="0F022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Conceitos Arquiteturais e Forward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1 de 35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8424" y="5143500"/>
            <a:ext cx="8571187" cy="2443899"/>
          </a:xfrm>
          <a:custGeom>
            <a:avLst/>
            <a:gdLst/>
            <a:ahLst/>
            <a:cxnLst/>
            <a:rect r="r" b="b" t="t" l="l"/>
            <a:pathLst>
              <a:path h="2443899" w="8571187">
                <a:moveTo>
                  <a:pt x="0" y="0"/>
                </a:moveTo>
                <a:lnTo>
                  <a:pt x="8571187" y="0"/>
                </a:lnTo>
                <a:lnTo>
                  <a:pt x="8571187" y="2443899"/>
                </a:lnTo>
                <a:lnTo>
                  <a:pt x="0" y="2443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8424" y="2317128"/>
            <a:ext cx="11301259" cy="2034227"/>
          </a:xfrm>
          <a:custGeom>
            <a:avLst/>
            <a:gdLst/>
            <a:ahLst/>
            <a:cxnLst/>
            <a:rect r="r" b="b" t="t" l="l"/>
            <a:pathLst>
              <a:path h="2034227" w="11301259">
                <a:moveTo>
                  <a:pt x="0" y="0"/>
                </a:moveTo>
                <a:lnTo>
                  <a:pt x="11301259" y="0"/>
                </a:lnTo>
                <a:lnTo>
                  <a:pt x="11301259" y="2034227"/>
                </a:lnTo>
                <a:lnTo>
                  <a:pt x="0" y="203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424" y="8391999"/>
            <a:ext cx="11301259" cy="1017113"/>
          </a:xfrm>
          <a:custGeom>
            <a:avLst/>
            <a:gdLst/>
            <a:ahLst/>
            <a:cxnLst/>
            <a:rect r="r" b="b" t="t" l="l"/>
            <a:pathLst>
              <a:path h="1017113" w="11301259">
                <a:moveTo>
                  <a:pt x="0" y="0"/>
                </a:moveTo>
                <a:lnTo>
                  <a:pt x="11301259" y="0"/>
                </a:lnTo>
                <a:lnTo>
                  <a:pt x="11301259" y="1017113"/>
                </a:lnTo>
                <a:lnTo>
                  <a:pt x="0" y="1017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8424" y="1510117"/>
            <a:ext cx="406533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</a:t>
            </a: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ocessam</a:t>
            </a: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ento por Épocas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10 de 35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Batch Learning (Aprendizado em lote):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8424" y="4313255"/>
            <a:ext cx="537513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Vantagens do Aprendizado em Lote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8424" y="7769390"/>
            <a:ext cx="441299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Desvantagens e Observações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5045" y="1497733"/>
            <a:ext cx="10397909" cy="7291534"/>
          </a:xfrm>
          <a:custGeom>
            <a:avLst/>
            <a:gdLst/>
            <a:ahLst/>
            <a:cxnLst/>
            <a:rect r="r" b="b" t="t" l="l"/>
            <a:pathLst>
              <a:path h="7291534" w="10397909">
                <a:moveTo>
                  <a:pt x="0" y="0"/>
                </a:moveTo>
                <a:lnTo>
                  <a:pt x="10397910" y="0"/>
                </a:lnTo>
                <a:lnTo>
                  <a:pt x="10397910" y="7291534"/>
                </a:lnTo>
                <a:lnTo>
                  <a:pt x="0" y="729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11 de 35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Batch Learning (Aprendizado em lote):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904" y="2716614"/>
            <a:ext cx="3102557" cy="1121907"/>
          </a:xfrm>
          <a:custGeom>
            <a:avLst/>
            <a:gdLst/>
            <a:ahLst/>
            <a:cxnLst/>
            <a:rect r="r" b="b" t="t" l="l"/>
            <a:pathLst>
              <a:path h="1121907" w="3102557">
                <a:moveTo>
                  <a:pt x="0" y="0"/>
                </a:moveTo>
                <a:lnTo>
                  <a:pt x="3102557" y="0"/>
                </a:lnTo>
                <a:lnTo>
                  <a:pt x="3102557" y="1121907"/>
                </a:lnTo>
                <a:lnTo>
                  <a:pt x="0" y="1121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5116" y="2738932"/>
            <a:ext cx="10034400" cy="7165574"/>
          </a:xfrm>
          <a:custGeom>
            <a:avLst/>
            <a:gdLst/>
            <a:ahLst/>
            <a:cxnLst/>
            <a:rect r="r" b="b" t="t" l="l"/>
            <a:pathLst>
              <a:path h="7165574" w="10034400">
                <a:moveTo>
                  <a:pt x="0" y="0"/>
                </a:moveTo>
                <a:lnTo>
                  <a:pt x="10034400" y="0"/>
                </a:lnTo>
                <a:lnTo>
                  <a:pt x="10034400" y="7165574"/>
                </a:lnTo>
                <a:lnTo>
                  <a:pt x="0" y="7165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12 de 35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Aprendizado On-line (On-line Learning)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48494"/>
            <a:ext cx="10304319" cy="110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Conceito Geral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aprendizado on-line, os pesos da rede são ajustados exemplo por exemplo.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função de custo minimizada é a energia de erro instantânea total: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21811"/>
            <a:ext cx="12558122" cy="5765679"/>
          </a:xfrm>
          <a:custGeom>
            <a:avLst/>
            <a:gdLst/>
            <a:ahLst/>
            <a:cxnLst/>
            <a:rect r="r" b="b" t="t" l="l"/>
            <a:pathLst>
              <a:path h="5765679" w="12558122">
                <a:moveTo>
                  <a:pt x="0" y="0"/>
                </a:moveTo>
                <a:lnTo>
                  <a:pt x="12558122" y="0"/>
                </a:lnTo>
                <a:lnTo>
                  <a:pt x="12558122" y="5765679"/>
                </a:lnTo>
                <a:lnTo>
                  <a:pt x="0" y="5765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13 de 35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Aprendizado On-line (On-line Learning)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19623" y="1189253"/>
            <a:ext cx="8832149" cy="8370672"/>
          </a:xfrm>
          <a:custGeom>
            <a:avLst/>
            <a:gdLst/>
            <a:ahLst/>
            <a:cxnLst/>
            <a:rect r="r" b="b" t="t" l="l"/>
            <a:pathLst>
              <a:path h="8370672" w="8832149">
                <a:moveTo>
                  <a:pt x="0" y="0"/>
                </a:moveTo>
                <a:lnTo>
                  <a:pt x="8832149" y="0"/>
                </a:lnTo>
                <a:lnTo>
                  <a:pt x="8832149" y="8370672"/>
                </a:lnTo>
                <a:lnTo>
                  <a:pt x="0" y="8370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14 de 35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Aprendizado On-line (On-line Learning)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199179" cy="7097479"/>
          </a:xfrm>
          <a:custGeom>
            <a:avLst/>
            <a:gdLst/>
            <a:ahLst/>
            <a:cxnLst/>
            <a:rect r="r" b="b" t="t" l="l"/>
            <a:pathLst>
              <a:path h="7097479" w="11199179">
                <a:moveTo>
                  <a:pt x="0" y="0"/>
                </a:moveTo>
                <a:lnTo>
                  <a:pt x="11199179" y="0"/>
                </a:lnTo>
                <a:lnTo>
                  <a:pt x="11199179" y="7097479"/>
                </a:lnTo>
                <a:lnTo>
                  <a:pt x="0" y="7097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15 de 35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Aprendizado On-line (On-line Learning)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6378" y="6177410"/>
            <a:ext cx="3818854" cy="2323257"/>
          </a:xfrm>
          <a:custGeom>
            <a:avLst/>
            <a:gdLst/>
            <a:ahLst/>
            <a:cxnLst/>
            <a:rect r="r" b="b" t="t" l="l"/>
            <a:pathLst>
              <a:path h="2323257" w="3818854">
                <a:moveTo>
                  <a:pt x="0" y="0"/>
                </a:moveTo>
                <a:lnTo>
                  <a:pt x="3818854" y="0"/>
                </a:lnTo>
                <a:lnTo>
                  <a:pt x="3818854" y="2323257"/>
                </a:lnTo>
                <a:lnTo>
                  <a:pt x="0" y="2323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85981" y="6177410"/>
            <a:ext cx="3588471" cy="2323257"/>
          </a:xfrm>
          <a:custGeom>
            <a:avLst/>
            <a:gdLst/>
            <a:ahLst/>
            <a:cxnLst/>
            <a:rect r="r" b="b" t="t" l="l"/>
            <a:pathLst>
              <a:path h="2323257" w="3588471">
                <a:moveTo>
                  <a:pt x="0" y="0"/>
                </a:moveTo>
                <a:lnTo>
                  <a:pt x="3588471" y="0"/>
                </a:lnTo>
                <a:lnTo>
                  <a:pt x="3588471" y="2323257"/>
                </a:lnTo>
                <a:lnTo>
                  <a:pt x="0" y="2323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7563">
            <a:off x="13386585" y="7545359"/>
            <a:ext cx="1142421" cy="322734"/>
          </a:xfrm>
          <a:custGeom>
            <a:avLst/>
            <a:gdLst/>
            <a:ahLst/>
            <a:cxnLst/>
            <a:rect r="r" b="b" t="t" l="l"/>
            <a:pathLst>
              <a:path h="322734" w="1142421">
                <a:moveTo>
                  <a:pt x="0" y="0"/>
                </a:moveTo>
                <a:lnTo>
                  <a:pt x="1142421" y="0"/>
                </a:lnTo>
                <a:lnTo>
                  <a:pt x="1142421" y="322734"/>
                </a:lnTo>
                <a:lnTo>
                  <a:pt x="0" y="322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35817"/>
            <a:ext cx="16230600" cy="422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Conceito de Generalização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Definição (Haykin, Seção 4.11):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"Capacidade da rede de produzir saídas corretas para dados não vistos durante o treinamento."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Processo de Generalização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Treinamento: A rede ajusta seus pesos (via backpropagation) para "encaixar" os dados de treino.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Interpolação: Redes MLP com funções de ativação contínuas geram mapeamentos contínuos, permitindo generalização (Fig. 4.16a no Haykin).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b="true" sz="2000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Riscos: Overfitting (Sobreajuste)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Causa: Memorização de ruídos ou padrões irrelevantes nos dados de treino.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Sintoma: Baixo erro no treino, mas alto erro no teste.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16 de 35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Generalization em redes MLP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05565" y="8725866"/>
            <a:ext cx="452047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(a) Mapeamento não linear adequadamente 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ajustado com boa generalização.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93380" y="8725866"/>
            <a:ext cx="431753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(b) Mapeamento não linear superajustado </a:t>
            </a:r>
          </a:p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 generalização ruim.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16873" y="6954583"/>
            <a:ext cx="2972595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Presença de ruídos nos dados de entrada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7153" y="5143500"/>
            <a:ext cx="9153693" cy="4943261"/>
          </a:xfrm>
          <a:custGeom>
            <a:avLst/>
            <a:gdLst/>
            <a:ahLst/>
            <a:cxnLst/>
            <a:rect r="r" b="b" t="t" l="l"/>
            <a:pathLst>
              <a:path h="4943261" w="9153693">
                <a:moveTo>
                  <a:pt x="0" y="0"/>
                </a:moveTo>
                <a:lnTo>
                  <a:pt x="9153694" y="0"/>
                </a:lnTo>
                <a:lnTo>
                  <a:pt x="9153694" y="4943261"/>
                </a:lnTo>
                <a:lnTo>
                  <a:pt x="0" y="4943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17 de 35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Cross-Validation em redes MLP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90600"/>
            <a:ext cx="13912779" cy="110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Conceito de Validação Cruzada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Objetivo: Avaliar a capacidade de generalização do modelo e evitar overfitting.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Definição: Técnica que divide o dataset em múltiplos subconjuntos para treino e validação iterativamente.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27946"/>
            <a:ext cx="13481014" cy="251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Tipos de Validação Cruzada: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A. k-Fold Cross-Validation (Mais comum em MLP)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Processo: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Divide os dados em k partes iguais.</a:t>
            </a:r>
          </a:p>
          <a:p>
            <a:pPr algn="just" marL="431801" indent="-215900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Treina o modelo k vezes, usando cada parte como validação uma vez.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Vantagem: Utiliza todos os dados para treino e validação.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4482" y="3375499"/>
            <a:ext cx="8419035" cy="5882801"/>
          </a:xfrm>
          <a:custGeom>
            <a:avLst/>
            <a:gdLst/>
            <a:ahLst/>
            <a:cxnLst/>
            <a:rect r="r" b="b" t="t" l="l"/>
            <a:pathLst>
              <a:path h="5882801" w="8419035">
                <a:moveTo>
                  <a:pt x="0" y="0"/>
                </a:moveTo>
                <a:lnTo>
                  <a:pt x="8419036" y="0"/>
                </a:lnTo>
                <a:lnTo>
                  <a:pt x="8419036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18 de 35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Cross-Validation em redes MLP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95786"/>
            <a:ext cx="1348101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Tipos de Validação Cruzada: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B. Holdout Method (Validação Simples)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Divide em: 70% treino, 30% teste (ou 80/20).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Uso: Rápido, mas menos robusto que k-Fold.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0858" y="3202967"/>
            <a:ext cx="6686284" cy="6356958"/>
          </a:xfrm>
          <a:custGeom>
            <a:avLst/>
            <a:gdLst/>
            <a:ahLst/>
            <a:cxnLst/>
            <a:rect r="r" b="b" t="t" l="l"/>
            <a:pathLst>
              <a:path h="6356958" w="6686284">
                <a:moveTo>
                  <a:pt x="0" y="0"/>
                </a:moveTo>
                <a:lnTo>
                  <a:pt x="6686284" y="0"/>
                </a:lnTo>
                <a:lnTo>
                  <a:pt x="668628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0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19 de 35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Cross-Validation em redes MLP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95786"/>
            <a:ext cx="13481014" cy="216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Tipos de Validação Cruzada: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C. Leave-One-Out (LOO)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Extremo de k-Fold: </a:t>
            </a:r>
            <a:r>
              <a:rPr lang="en-US" b="true" sz="2000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k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</a:t>
            </a:r>
            <a:r>
              <a:rPr lang="en-US" b="true" sz="2000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(N = nº de amostras).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 computacional alto, porém preciso.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2293">
            <a:off x="-5799371" y="6668368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2822" y="3071015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5575" y="2080415"/>
            <a:ext cx="2691369" cy="2691369"/>
          </a:xfrm>
          <a:custGeom>
            <a:avLst/>
            <a:gdLst/>
            <a:ahLst/>
            <a:cxnLst/>
            <a:rect r="r" b="b" t="t" l="l"/>
            <a:pathLst>
              <a:path h="2691369" w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00497" y="1427118"/>
            <a:ext cx="7366041" cy="110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2 de 35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00497" y="2751814"/>
            <a:ext cx="10058803" cy="543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Redes Multi-Layer Perceptron (MLP) com base na literatura “Neural Networks and Learning Machines - Simon Haykin - Third Edition” são um tipo de rede neural artificial feedforward composta por múltiplas camadas de neurônios, incluindo:</a:t>
            </a:r>
          </a:p>
          <a:p>
            <a:pPr algn="just">
              <a:lnSpc>
                <a:spcPts val="335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Camada de entrada: Recebe os dados de entrada da rede.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Camadas ocultas: São as camadas intermediárias onde a rede realiza o aprendizado e extrai informações dos dados.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Camada de saída: Produz a saída final da rede.</a:t>
            </a: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just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Elas são capazes de aprender relações complexas e não lineares entre entradas e saídas, tornando-as poderosas para tarefas como classificação, regressão e aproximação de funções.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2433" y="2666111"/>
            <a:ext cx="9855724" cy="7170039"/>
          </a:xfrm>
          <a:custGeom>
            <a:avLst/>
            <a:gdLst/>
            <a:ahLst/>
            <a:cxnLst/>
            <a:rect r="r" b="b" t="t" l="l"/>
            <a:pathLst>
              <a:path h="7170039" w="9855724">
                <a:moveTo>
                  <a:pt x="0" y="0"/>
                </a:moveTo>
                <a:lnTo>
                  <a:pt x="9855724" y="0"/>
                </a:lnTo>
                <a:lnTo>
                  <a:pt x="9855724" y="7170039"/>
                </a:lnTo>
                <a:lnTo>
                  <a:pt x="0" y="7170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20 de 35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Forward Propagation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02709"/>
            <a:ext cx="16230600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Forward Propagation (Propagação direta) é o processo de calcular as saídas do MLP para uma determinada entrada. Envolve o cálculo da soma ponderada das entradas e a aplicação de uma função de ativação em cada camada da rede</a:t>
            </a: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0770" y="1028700"/>
            <a:ext cx="12106460" cy="8807450"/>
          </a:xfrm>
          <a:custGeom>
            <a:avLst/>
            <a:gdLst/>
            <a:ahLst/>
            <a:cxnLst/>
            <a:rect r="r" b="b" t="t" l="l"/>
            <a:pathLst>
              <a:path h="8807450" w="12106460">
                <a:moveTo>
                  <a:pt x="0" y="0"/>
                </a:moveTo>
                <a:lnTo>
                  <a:pt x="12106460" y="0"/>
                </a:lnTo>
                <a:lnTo>
                  <a:pt x="12106460" y="8807450"/>
                </a:lnTo>
                <a:lnTo>
                  <a:pt x="0" y="880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21 de 35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Forward Propagation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99354" y="2210106"/>
            <a:ext cx="2689292" cy="1443035"/>
          </a:xfrm>
          <a:custGeom>
            <a:avLst/>
            <a:gdLst/>
            <a:ahLst/>
            <a:cxnLst/>
            <a:rect r="r" b="b" t="t" l="l"/>
            <a:pathLst>
              <a:path h="1443035" w="2689292">
                <a:moveTo>
                  <a:pt x="0" y="0"/>
                </a:moveTo>
                <a:lnTo>
                  <a:pt x="2689292" y="0"/>
                </a:lnTo>
                <a:lnTo>
                  <a:pt x="2689292" y="1443035"/>
                </a:lnTo>
                <a:lnTo>
                  <a:pt x="0" y="1443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0189" y="5143500"/>
            <a:ext cx="1545092" cy="339167"/>
          </a:xfrm>
          <a:custGeom>
            <a:avLst/>
            <a:gdLst/>
            <a:ahLst/>
            <a:cxnLst/>
            <a:rect r="r" b="b" t="t" l="l"/>
            <a:pathLst>
              <a:path h="339167" w="1545092">
                <a:moveTo>
                  <a:pt x="0" y="0"/>
                </a:moveTo>
                <a:lnTo>
                  <a:pt x="1545092" y="0"/>
                </a:lnTo>
                <a:lnTo>
                  <a:pt x="1545092" y="339167"/>
                </a:lnTo>
                <a:lnTo>
                  <a:pt x="0" y="339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1101" y="5435733"/>
            <a:ext cx="2297346" cy="502152"/>
          </a:xfrm>
          <a:custGeom>
            <a:avLst/>
            <a:gdLst/>
            <a:ahLst/>
            <a:cxnLst/>
            <a:rect r="r" b="b" t="t" l="l"/>
            <a:pathLst>
              <a:path h="502152" w="2297346">
                <a:moveTo>
                  <a:pt x="0" y="0"/>
                </a:moveTo>
                <a:lnTo>
                  <a:pt x="2297346" y="0"/>
                </a:lnTo>
                <a:lnTo>
                  <a:pt x="2297346" y="502152"/>
                </a:lnTo>
                <a:lnTo>
                  <a:pt x="0" y="502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41158" y="5837619"/>
            <a:ext cx="6169409" cy="3736899"/>
          </a:xfrm>
          <a:custGeom>
            <a:avLst/>
            <a:gdLst/>
            <a:ahLst/>
            <a:cxnLst/>
            <a:rect r="r" b="b" t="t" l="l"/>
            <a:pathLst>
              <a:path h="3736899" w="6169409">
                <a:moveTo>
                  <a:pt x="0" y="0"/>
                </a:moveTo>
                <a:lnTo>
                  <a:pt x="6169409" y="0"/>
                </a:lnTo>
                <a:lnTo>
                  <a:pt x="6169409" y="3736900"/>
                </a:lnTo>
                <a:lnTo>
                  <a:pt x="0" y="373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22 de 35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Funções de Ativação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10857"/>
            <a:ext cx="162306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Ativação Sigmoid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62481"/>
            <a:ext cx="314518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 matemática: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24935"/>
            <a:ext cx="6486525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Características: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Intervalo de saída: (0, 1)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Forma da curva: em “S” suave (sigmoidal)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 central: 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Derivada: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23 de 35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Funções de Ativação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262906"/>
            <a:ext cx="16230600" cy="542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Ativação Sigmoid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Vantagens: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Comporta-se como um "gatilho suave", ativando o neurônio de forma gradual à medida que a entrada aumenta.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 útil para problemas de classificação binária, pois pode ser interpretada como uma probabilidade.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Desvantagens: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Vanishing gradient: Derivadas muito pequenas para entradas muito grandes ou muito negativas, dificultando o treinamento (os gradientes “somem”).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Saída não centrada em zero: Isso pode causar atualizações desbalanceadas nos pesos durante o treinamento.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2648" y="5439493"/>
            <a:ext cx="2393917" cy="523261"/>
          </a:xfrm>
          <a:custGeom>
            <a:avLst/>
            <a:gdLst/>
            <a:ahLst/>
            <a:cxnLst/>
            <a:rect r="r" b="b" t="t" l="l"/>
            <a:pathLst>
              <a:path h="523261" w="2393917">
                <a:moveTo>
                  <a:pt x="0" y="0"/>
                </a:moveTo>
                <a:lnTo>
                  <a:pt x="2393917" y="0"/>
                </a:lnTo>
                <a:lnTo>
                  <a:pt x="2393917" y="523260"/>
                </a:lnTo>
                <a:lnTo>
                  <a:pt x="0" y="523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43861" y="2254747"/>
            <a:ext cx="5163372" cy="1091128"/>
          </a:xfrm>
          <a:custGeom>
            <a:avLst/>
            <a:gdLst/>
            <a:ahLst/>
            <a:cxnLst/>
            <a:rect r="r" b="b" t="t" l="l"/>
            <a:pathLst>
              <a:path h="1091128" w="5163372">
                <a:moveTo>
                  <a:pt x="0" y="0"/>
                </a:moveTo>
                <a:lnTo>
                  <a:pt x="5163372" y="0"/>
                </a:lnTo>
                <a:lnTo>
                  <a:pt x="5163372" y="1091128"/>
                </a:lnTo>
                <a:lnTo>
                  <a:pt x="0" y="109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3390" y="5240715"/>
            <a:ext cx="1760607" cy="397556"/>
          </a:xfrm>
          <a:custGeom>
            <a:avLst/>
            <a:gdLst/>
            <a:ahLst/>
            <a:cxnLst/>
            <a:rect r="r" b="b" t="t" l="l"/>
            <a:pathLst>
              <a:path h="397556" w="1760607">
                <a:moveTo>
                  <a:pt x="0" y="0"/>
                </a:moveTo>
                <a:lnTo>
                  <a:pt x="1760607" y="0"/>
                </a:lnTo>
                <a:lnTo>
                  <a:pt x="1760607" y="397556"/>
                </a:lnTo>
                <a:lnTo>
                  <a:pt x="0" y="397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91498" y="5709253"/>
            <a:ext cx="5268097" cy="3850672"/>
          </a:xfrm>
          <a:custGeom>
            <a:avLst/>
            <a:gdLst/>
            <a:ahLst/>
            <a:cxnLst/>
            <a:rect r="r" b="b" t="t" l="l"/>
            <a:pathLst>
              <a:path h="3850672" w="5268097">
                <a:moveTo>
                  <a:pt x="0" y="0"/>
                </a:moveTo>
                <a:lnTo>
                  <a:pt x="5268097" y="0"/>
                </a:lnTo>
                <a:lnTo>
                  <a:pt x="5268097" y="3850672"/>
                </a:lnTo>
                <a:lnTo>
                  <a:pt x="0" y="3850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24 de 35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Funções de Ativação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10857"/>
            <a:ext cx="162306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Ativação tanh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11056"/>
            <a:ext cx="314518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 matemática: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022150"/>
            <a:ext cx="9528721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Características: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Intervalo de saída: (−1, 1)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Forma da curva: semelhante à Sigmoid, mas centrada em zero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 central: 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Derivada: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25 de 35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Funções de Ativação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262906"/>
            <a:ext cx="16230600" cy="584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Ativação Tanh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Vantagens: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</a:t>
            </a: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rvalo de saída: [-1, +1], o que ajuda a normalizar os dados e melhora o treinamento (evita viés positivo, comum na sigmoide).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 uma função ímpar (tanh⁡(−x)=−tanh⁡(x), o que ajuda na convergência em certos modelos.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Desvantagens: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Assim como </a:t>
            </a: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sigmoide, satura nas extremidades (gradientes próximos de zero para ∣x∣ grande), o que pode atrasar ou parar o treinamento em redes profundas.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Exige operações exponenciais (embora menos crítico com hardware moderno).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uma rede saturar frequentemente em −1 ou +1, os neurônios podem parar de aprender (problema similar ao da sigmoide).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1918" y="2135652"/>
            <a:ext cx="5127258" cy="987687"/>
          </a:xfrm>
          <a:custGeom>
            <a:avLst/>
            <a:gdLst/>
            <a:ahLst/>
            <a:cxnLst/>
            <a:rect r="r" b="b" t="t" l="l"/>
            <a:pathLst>
              <a:path h="987687" w="5127258">
                <a:moveTo>
                  <a:pt x="0" y="0"/>
                </a:moveTo>
                <a:lnTo>
                  <a:pt x="5127258" y="0"/>
                </a:lnTo>
                <a:lnTo>
                  <a:pt x="5127258" y="987687"/>
                </a:lnTo>
                <a:lnTo>
                  <a:pt x="0" y="98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21449" y="5694185"/>
            <a:ext cx="5008196" cy="3564115"/>
          </a:xfrm>
          <a:custGeom>
            <a:avLst/>
            <a:gdLst/>
            <a:ahLst/>
            <a:cxnLst/>
            <a:rect r="r" b="b" t="t" l="l"/>
            <a:pathLst>
              <a:path h="3564115" w="5008196">
                <a:moveTo>
                  <a:pt x="0" y="0"/>
                </a:moveTo>
                <a:lnTo>
                  <a:pt x="5008196" y="0"/>
                </a:lnTo>
                <a:lnTo>
                  <a:pt x="5008196" y="3564115"/>
                </a:lnTo>
                <a:lnTo>
                  <a:pt x="0" y="3564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2068" y="5694185"/>
            <a:ext cx="2639779" cy="887051"/>
          </a:xfrm>
          <a:custGeom>
            <a:avLst/>
            <a:gdLst/>
            <a:ahLst/>
            <a:cxnLst/>
            <a:rect r="r" b="b" t="t" l="l"/>
            <a:pathLst>
              <a:path h="887051" w="2639779">
                <a:moveTo>
                  <a:pt x="0" y="0"/>
                </a:moveTo>
                <a:lnTo>
                  <a:pt x="2639779" y="0"/>
                </a:lnTo>
                <a:lnTo>
                  <a:pt x="2639779" y="887051"/>
                </a:lnTo>
                <a:lnTo>
                  <a:pt x="0" y="887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26 de 35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Funções de Ativação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10857"/>
            <a:ext cx="162306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ReLU (Rectified Linear Unit)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11056"/>
            <a:ext cx="330651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Definição</a:t>
            </a: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matemática: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022150"/>
            <a:ext cx="12437566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Características: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Intervalo de saída: [0,+∞)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 central: linear para valores positivos, constante zero para valores negativos 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Derivada: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27 de 35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Funções de Ativação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262906"/>
            <a:ext cx="16230600" cy="626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ReLU (Rectified Linear Unit)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Vantagens: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Simp</a:t>
            </a: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les e eficiente: Cálculo extremamente rápido, pois envolve apenas uma comparação.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 satura para valores positivos: Evita o problema do gradiente desaparecer em grande parte dos casos.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Acelera a convergência: Em muitos modelos, redes com ReLU convergem mais rapidamente do que com funções sigmoid ou tanh.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Desvantagens: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Morte </a:t>
            </a: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neurônios: Se muitos neurônios recebem valores negativos, eles podem "morrer" (sempre produzir saída 0), impedindo o aprendizado.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 é centrada em zero: Pode introduzir viés nas ativações, dificultando a convergência em alguns casos.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25756" y="2313391"/>
            <a:ext cx="3636487" cy="973839"/>
          </a:xfrm>
          <a:custGeom>
            <a:avLst/>
            <a:gdLst/>
            <a:ahLst/>
            <a:cxnLst/>
            <a:rect r="r" b="b" t="t" l="l"/>
            <a:pathLst>
              <a:path h="973839" w="3636487">
                <a:moveTo>
                  <a:pt x="0" y="0"/>
                </a:moveTo>
                <a:lnTo>
                  <a:pt x="3636488" y="0"/>
                </a:lnTo>
                <a:lnTo>
                  <a:pt x="3636488" y="973839"/>
                </a:lnTo>
                <a:lnTo>
                  <a:pt x="0" y="973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694185"/>
            <a:ext cx="4189831" cy="887258"/>
          </a:xfrm>
          <a:custGeom>
            <a:avLst/>
            <a:gdLst/>
            <a:ahLst/>
            <a:cxnLst/>
            <a:rect r="r" b="b" t="t" l="l"/>
            <a:pathLst>
              <a:path h="887258" w="4189831">
                <a:moveTo>
                  <a:pt x="0" y="0"/>
                </a:moveTo>
                <a:lnTo>
                  <a:pt x="4189831" y="0"/>
                </a:lnTo>
                <a:lnTo>
                  <a:pt x="4189831" y="887259"/>
                </a:lnTo>
                <a:lnTo>
                  <a:pt x="0" y="887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40998" y="6137814"/>
            <a:ext cx="4806003" cy="3120486"/>
          </a:xfrm>
          <a:custGeom>
            <a:avLst/>
            <a:gdLst/>
            <a:ahLst/>
            <a:cxnLst/>
            <a:rect r="r" b="b" t="t" l="l"/>
            <a:pathLst>
              <a:path h="3120486" w="4806003">
                <a:moveTo>
                  <a:pt x="0" y="0"/>
                </a:moveTo>
                <a:lnTo>
                  <a:pt x="4806004" y="0"/>
                </a:lnTo>
                <a:lnTo>
                  <a:pt x="4806004" y="3120486"/>
                </a:lnTo>
                <a:lnTo>
                  <a:pt x="0" y="3120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22150"/>
            <a:ext cx="5355580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Características: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Intervalo de saída: (−α,+∞)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 central:  Em x = 0, ELU(0) = 0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Derivada:</a:t>
            </a:r>
          </a:p>
          <a:p>
            <a:pPr algn="just">
              <a:lnSpc>
                <a:spcPts val="32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28 de 35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Funções de Ativação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10857"/>
            <a:ext cx="162306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ELU (Exponential Linear Unit)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11056"/>
            <a:ext cx="330651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Definição</a:t>
            </a: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matemática: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29 de 35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Funções de Ativação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262906"/>
            <a:ext cx="16230600" cy="626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ELU (Exponential Linear Unit)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Vantagens: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Evita o prob</a:t>
            </a: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lema do “morte de neurônios”: Ao contrário da ReLU, ELU permite valores negativos (suavizados), reduzindo o número de neurônios que param de aprender.Não satura para valores positivos: Evita o problema do gradiente desaparecer em grande parte dos casos.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Saída centrada em zero: Isso pode acelerar o treinamento por reduzir o viés durante o aprendizado.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Desvantagens: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</a:t>
            </a: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is custosa computacionalmente: Envolve o cálculo de exponenciais, o que é mais pesado que a ReLU.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Escolha do parâmetro α: Requer ajuste de um parâmetro hiperparamétrico que controla a curva para valores negativos.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Possível saturação: Para entradas negativas muito pequenas, a função pode saturar (derivadas próximas de zero), o que pode prejudicar o aprendizado.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6518" y="5238538"/>
            <a:ext cx="11294965" cy="4019762"/>
          </a:xfrm>
          <a:custGeom>
            <a:avLst/>
            <a:gdLst/>
            <a:ahLst/>
            <a:cxnLst/>
            <a:rect r="r" b="b" t="t" l="l"/>
            <a:pathLst>
              <a:path h="4019762" w="11294965">
                <a:moveTo>
                  <a:pt x="0" y="0"/>
                </a:moveTo>
                <a:lnTo>
                  <a:pt x="11294964" y="0"/>
                </a:lnTo>
                <a:lnTo>
                  <a:pt x="11294964" y="4019762"/>
                </a:lnTo>
                <a:lnTo>
                  <a:pt x="0" y="4019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3 de 35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7465" y="2183508"/>
            <a:ext cx="15733070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Perceptron de camada única não resolve XOR (não linearmente separável).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MLP com pelo menos uma camada oculta resolve.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Foi o pivô da “crise das redes neurais” nos anos 1970, após o livro de Minsky e Papert (Perceptrons, 1969).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algoritmo de backpropagation foi redescoberto e popularizado por Rumelhart, Hinton e Williams em 1986.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1069" y="463990"/>
            <a:ext cx="15805861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Motivação para desenvolvimento das Redes Multi-Layer Perceptron (MLP)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0998" y="6137814"/>
            <a:ext cx="4806003" cy="3120486"/>
          </a:xfrm>
          <a:custGeom>
            <a:avLst/>
            <a:gdLst/>
            <a:ahLst/>
            <a:cxnLst/>
            <a:rect r="r" b="b" t="t" l="l"/>
            <a:pathLst>
              <a:path h="3120486" w="4806003">
                <a:moveTo>
                  <a:pt x="0" y="0"/>
                </a:moveTo>
                <a:lnTo>
                  <a:pt x="4806004" y="0"/>
                </a:lnTo>
                <a:lnTo>
                  <a:pt x="4806004" y="3120486"/>
                </a:lnTo>
                <a:lnTo>
                  <a:pt x="0" y="3120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21907" y="2354302"/>
            <a:ext cx="3044186" cy="892017"/>
          </a:xfrm>
          <a:custGeom>
            <a:avLst/>
            <a:gdLst/>
            <a:ahLst/>
            <a:cxnLst/>
            <a:rect r="r" b="b" t="t" l="l"/>
            <a:pathLst>
              <a:path h="892017" w="3044186">
                <a:moveTo>
                  <a:pt x="0" y="0"/>
                </a:moveTo>
                <a:lnTo>
                  <a:pt x="3044186" y="0"/>
                </a:lnTo>
                <a:lnTo>
                  <a:pt x="3044186" y="892017"/>
                </a:lnTo>
                <a:lnTo>
                  <a:pt x="0" y="892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0178" y="4391521"/>
            <a:ext cx="3503676" cy="389297"/>
          </a:xfrm>
          <a:custGeom>
            <a:avLst/>
            <a:gdLst/>
            <a:ahLst/>
            <a:cxnLst/>
            <a:rect r="r" b="b" t="t" l="l"/>
            <a:pathLst>
              <a:path h="389297" w="3503676">
                <a:moveTo>
                  <a:pt x="0" y="0"/>
                </a:moveTo>
                <a:lnTo>
                  <a:pt x="3503676" y="0"/>
                </a:lnTo>
                <a:lnTo>
                  <a:pt x="3503676" y="389298"/>
                </a:lnTo>
                <a:lnTo>
                  <a:pt x="0" y="389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6437" y="5763039"/>
            <a:ext cx="2598568" cy="860875"/>
          </a:xfrm>
          <a:custGeom>
            <a:avLst/>
            <a:gdLst/>
            <a:ahLst/>
            <a:cxnLst/>
            <a:rect r="r" b="b" t="t" l="l"/>
            <a:pathLst>
              <a:path h="860875" w="2598568">
                <a:moveTo>
                  <a:pt x="0" y="0"/>
                </a:moveTo>
                <a:lnTo>
                  <a:pt x="2598568" y="0"/>
                </a:lnTo>
                <a:lnTo>
                  <a:pt x="2598568" y="860875"/>
                </a:lnTo>
                <a:lnTo>
                  <a:pt x="0" y="860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022150"/>
            <a:ext cx="12930932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Características: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Intervalo de saída: 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 central: não se aplica diretamente, pois depende do vetor de entrada completo.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Derivada:</a:t>
            </a:r>
          </a:p>
          <a:p>
            <a:pPr algn="just">
              <a:lnSpc>
                <a:spcPts val="32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30 de 35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Funções de Ativação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10857"/>
            <a:ext cx="162306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Softmax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411056"/>
            <a:ext cx="330651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Definição</a:t>
            </a:r>
            <a:r>
              <a:rPr lang="en-US" b="true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matemática: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31 de 35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Funções de Ativação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262906"/>
            <a:ext cx="16230600" cy="710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Softmax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Vantagens: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</a:t>
            </a: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abilística: Transforma as saídas em uma distribuição de probabilidade, útil para tarefas de classificação multi-classe.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Interpretação clara: Cada saída pode ser interpretada como a “confiança” do modelo naquela classe.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Diferenciável: Funciona bem com backpropagation e permite otimizar funções de perda como entropia cruzada.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Desvantagens: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</a:t>
            </a: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usada em camadas ocultas: É geralmente utilizada apenas na última camada de redes neurais classificadoras.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Sensível a outliers: Um valor de entrada muito maior que os outros pode dominar a distribuição (efeito exponencial).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Pode causar saturação: Se as diferenças entre os valores forem grandes, os gradientes podem se tornar muito pequenos, dificultando o treinamento (problema de vanishing gradient).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9888" y="1200327"/>
            <a:ext cx="2668223" cy="1250730"/>
          </a:xfrm>
          <a:custGeom>
            <a:avLst/>
            <a:gdLst/>
            <a:ahLst/>
            <a:cxnLst/>
            <a:rect r="r" b="b" t="t" l="l"/>
            <a:pathLst>
              <a:path h="1250730" w="2668223">
                <a:moveTo>
                  <a:pt x="0" y="0"/>
                </a:moveTo>
                <a:lnTo>
                  <a:pt x="2668224" y="0"/>
                </a:lnTo>
                <a:lnTo>
                  <a:pt x="2668224" y="1250730"/>
                </a:lnTo>
                <a:lnTo>
                  <a:pt x="0" y="1250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1293" y="3003507"/>
            <a:ext cx="7356819" cy="1136676"/>
          </a:xfrm>
          <a:custGeom>
            <a:avLst/>
            <a:gdLst/>
            <a:ahLst/>
            <a:cxnLst/>
            <a:rect r="r" b="b" t="t" l="l"/>
            <a:pathLst>
              <a:path h="1136676" w="7356819">
                <a:moveTo>
                  <a:pt x="0" y="0"/>
                </a:moveTo>
                <a:lnTo>
                  <a:pt x="7356819" y="0"/>
                </a:lnTo>
                <a:lnTo>
                  <a:pt x="7356819" y="1136676"/>
                </a:lnTo>
                <a:lnTo>
                  <a:pt x="0" y="113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67760" y="2788171"/>
            <a:ext cx="2217629" cy="1567347"/>
          </a:xfrm>
          <a:custGeom>
            <a:avLst/>
            <a:gdLst/>
            <a:ahLst/>
            <a:cxnLst/>
            <a:rect r="r" b="b" t="t" l="l"/>
            <a:pathLst>
              <a:path h="1567347" w="2217629">
                <a:moveTo>
                  <a:pt x="0" y="0"/>
                </a:moveTo>
                <a:lnTo>
                  <a:pt x="2217629" y="0"/>
                </a:lnTo>
                <a:lnTo>
                  <a:pt x="2217629" y="1567347"/>
                </a:lnTo>
                <a:lnTo>
                  <a:pt x="0" y="156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53526" y="4689070"/>
            <a:ext cx="7780948" cy="2882922"/>
          </a:xfrm>
          <a:custGeom>
            <a:avLst/>
            <a:gdLst/>
            <a:ahLst/>
            <a:cxnLst/>
            <a:rect r="r" b="b" t="t" l="l"/>
            <a:pathLst>
              <a:path h="2882922" w="7780948">
                <a:moveTo>
                  <a:pt x="0" y="0"/>
                </a:moveTo>
                <a:lnTo>
                  <a:pt x="7780948" y="0"/>
                </a:lnTo>
                <a:lnTo>
                  <a:pt x="7780948" y="2882922"/>
                </a:lnTo>
                <a:lnTo>
                  <a:pt x="0" y="2882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94138" y="7957843"/>
            <a:ext cx="2899724" cy="2012054"/>
          </a:xfrm>
          <a:custGeom>
            <a:avLst/>
            <a:gdLst/>
            <a:ahLst/>
            <a:cxnLst/>
            <a:rect r="r" b="b" t="t" l="l"/>
            <a:pathLst>
              <a:path h="2012054" w="2899724">
                <a:moveTo>
                  <a:pt x="0" y="0"/>
                </a:moveTo>
                <a:lnTo>
                  <a:pt x="2899724" y="0"/>
                </a:lnTo>
                <a:lnTo>
                  <a:pt x="2899724" y="2012054"/>
                </a:lnTo>
                <a:lnTo>
                  <a:pt x="0" y="2012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32 de 35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Forward Propagation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6363" y="1444515"/>
            <a:ext cx="5801754" cy="38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4271" indent="-242135" lvl="1">
              <a:lnSpc>
                <a:spcPts val="3140"/>
              </a:lnSpc>
              <a:buAutoNum type="arabicPeriod" startAt="1"/>
            </a:pPr>
            <a:r>
              <a:rPr lang="en-US" b="true" sz="2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Entrada: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78508"/>
            <a:ext cx="5801754" cy="771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0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-US" b="true" sz="2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Pesos e bias da camada de entrada para a oculta: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307893"/>
            <a:ext cx="5801754" cy="38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0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-US" b="true" sz="2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Cálculo da ativação da camada oculta: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7948" y="7743442"/>
            <a:ext cx="5801754" cy="38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0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Aplicamos a </a:t>
            </a:r>
            <a:r>
              <a:rPr lang="en-US" b="true" sz="2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sigmoide: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09721" y="1857552"/>
            <a:ext cx="5041466" cy="738215"/>
          </a:xfrm>
          <a:custGeom>
            <a:avLst/>
            <a:gdLst/>
            <a:ahLst/>
            <a:cxnLst/>
            <a:rect r="r" b="b" t="t" l="l"/>
            <a:pathLst>
              <a:path h="738215" w="5041466">
                <a:moveTo>
                  <a:pt x="0" y="0"/>
                </a:moveTo>
                <a:lnTo>
                  <a:pt x="5041466" y="0"/>
                </a:lnTo>
                <a:lnTo>
                  <a:pt x="5041466" y="738215"/>
                </a:lnTo>
                <a:lnTo>
                  <a:pt x="0" y="73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7659" y="1937213"/>
            <a:ext cx="1614519" cy="658554"/>
          </a:xfrm>
          <a:custGeom>
            <a:avLst/>
            <a:gdLst/>
            <a:ahLst/>
            <a:cxnLst/>
            <a:rect r="r" b="b" t="t" l="l"/>
            <a:pathLst>
              <a:path h="658554" w="1614519">
                <a:moveTo>
                  <a:pt x="0" y="0"/>
                </a:moveTo>
                <a:lnTo>
                  <a:pt x="1614518" y="0"/>
                </a:lnTo>
                <a:lnTo>
                  <a:pt x="1614518" y="658554"/>
                </a:lnTo>
                <a:lnTo>
                  <a:pt x="0" y="658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66716" y="3842086"/>
            <a:ext cx="9554568" cy="1228939"/>
          </a:xfrm>
          <a:custGeom>
            <a:avLst/>
            <a:gdLst/>
            <a:ahLst/>
            <a:cxnLst/>
            <a:rect r="r" b="b" t="t" l="l"/>
            <a:pathLst>
              <a:path h="1228939" w="9554568">
                <a:moveTo>
                  <a:pt x="0" y="0"/>
                </a:moveTo>
                <a:lnTo>
                  <a:pt x="9554568" y="0"/>
                </a:lnTo>
                <a:lnTo>
                  <a:pt x="9554568" y="1228939"/>
                </a:lnTo>
                <a:lnTo>
                  <a:pt x="0" y="1228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60641" y="6199930"/>
            <a:ext cx="9181091" cy="1347518"/>
          </a:xfrm>
          <a:custGeom>
            <a:avLst/>
            <a:gdLst/>
            <a:ahLst/>
            <a:cxnLst/>
            <a:rect r="r" b="b" t="t" l="l"/>
            <a:pathLst>
              <a:path h="1347518" w="9181091">
                <a:moveTo>
                  <a:pt x="0" y="0"/>
                </a:moveTo>
                <a:lnTo>
                  <a:pt x="9181092" y="0"/>
                </a:lnTo>
                <a:lnTo>
                  <a:pt x="9181092" y="1347518"/>
                </a:lnTo>
                <a:lnTo>
                  <a:pt x="0" y="1347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33 de 35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Forward Propagation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47888"/>
            <a:ext cx="5801754" cy="771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0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-US" b="true" sz="2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Pesos e bias da camada oculta para a saída: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846530"/>
            <a:ext cx="5801754" cy="38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0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-US" b="true" sz="2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Cálculo da ativação da camada oculta: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637778"/>
            <a:ext cx="5801754" cy="38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0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Aplicamos a</a:t>
            </a:r>
            <a:r>
              <a:rPr lang="en-US" b="true" sz="2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sigmoide: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0317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34 de 35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27705" y="4957763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IMPLEMENTAÇÃO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4092">
            <a:off x="-3513169" y="8339629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72" y="404913"/>
            <a:ext cx="11301259" cy="2387391"/>
          </a:xfrm>
          <a:custGeom>
            <a:avLst/>
            <a:gdLst/>
            <a:ahLst/>
            <a:cxnLst/>
            <a:rect r="r" b="b" t="t" l="l"/>
            <a:pathLst>
              <a:path h="2387391" w="11301259">
                <a:moveTo>
                  <a:pt x="0" y="0"/>
                </a:moveTo>
                <a:lnTo>
                  <a:pt x="11301259" y="0"/>
                </a:lnTo>
                <a:lnTo>
                  <a:pt x="11301259" y="2387391"/>
                </a:lnTo>
                <a:lnTo>
                  <a:pt x="0" y="2387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68181" y="4257127"/>
            <a:ext cx="555163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7800" b="true">
                <a:solidFill>
                  <a:srgbClr val="0F022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Obrigado!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35 de 35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8869" y="9191140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5" y="0"/>
                </a:lnTo>
                <a:lnTo>
                  <a:pt x="369585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1518" y="1437099"/>
            <a:ext cx="9284963" cy="6058439"/>
          </a:xfrm>
          <a:custGeom>
            <a:avLst/>
            <a:gdLst/>
            <a:ahLst/>
            <a:cxnLst/>
            <a:rect r="r" b="b" t="t" l="l"/>
            <a:pathLst>
              <a:path h="6058439" w="9284963">
                <a:moveTo>
                  <a:pt x="0" y="0"/>
                </a:moveTo>
                <a:lnTo>
                  <a:pt x="9284964" y="0"/>
                </a:lnTo>
                <a:lnTo>
                  <a:pt x="9284964" y="6058438"/>
                </a:lnTo>
                <a:lnTo>
                  <a:pt x="0" y="605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27705" y="502090"/>
            <a:ext cx="1343259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48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Representação da MLP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4 de 35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56332" y="8137040"/>
            <a:ext cx="887924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Evolução dos perceptrons simples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Supera limitações do perceptron de Rosenblatt e do algoritmo LMS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Aplicações em classificação e regressão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8869" y="9191140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5" y="0"/>
                </a:lnTo>
                <a:lnTo>
                  <a:pt x="369585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84245" y="1534660"/>
            <a:ext cx="12119510" cy="6544536"/>
          </a:xfrm>
          <a:custGeom>
            <a:avLst/>
            <a:gdLst/>
            <a:ahLst/>
            <a:cxnLst/>
            <a:rect r="r" b="b" t="t" l="l"/>
            <a:pathLst>
              <a:path h="6544536" w="12119510">
                <a:moveTo>
                  <a:pt x="0" y="0"/>
                </a:moveTo>
                <a:lnTo>
                  <a:pt x="12119510" y="0"/>
                </a:lnTo>
                <a:lnTo>
                  <a:pt x="12119510" y="6544535"/>
                </a:lnTo>
                <a:lnTo>
                  <a:pt x="0" y="6544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27705" y="502090"/>
            <a:ext cx="1343259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48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Representação da MLP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5 de 35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26452" y="8464065"/>
            <a:ext cx="10635096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Características fundamentais: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Neurônios com função de ativação não linear e diferenciável.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Camadas ocultas que não estão diretamente ligadas nem à entrada nem à saída.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Alta conectividade, determinada pelos pesos sinápticos.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8869" y="9191140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5" y="0"/>
                </a:lnTo>
                <a:lnTo>
                  <a:pt x="369585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09394" y="2124368"/>
            <a:ext cx="9026287" cy="5530391"/>
          </a:xfrm>
          <a:custGeom>
            <a:avLst/>
            <a:gdLst/>
            <a:ahLst/>
            <a:cxnLst/>
            <a:rect r="r" b="b" t="t" l="l"/>
            <a:pathLst>
              <a:path h="5530391" w="9026287">
                <a:moveTo>
                  <a:pt x="0" y="0"/>
                </a:moveTo>
                <a:lnTo>
                  <a:pt x="9026286" y="0"/>
                </a:lnTo>
                <a:lnTo>
                  <a:pt x="9026286" y="5530392"/>
                </a:lnTo>
                <a:lnTo>
                  <a:pt x="0" y="5530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816" t="-24401" r="-1193" b="-138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27705" y="502090"/>
            <a:ext cx="1343259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48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Exemplo de MLP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6 de 35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7 de 35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7465" y="1677501"/>
            <a:ext cx="15733070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 neurônio oculto ou de saída de um perceptron multicamadas é projetado para realizar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dois cálculos: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O cálculo do sinal de fu</a:t>
            </a: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nção: que aparece na saída de cada neurônio, que é expresso como uma função não linear contínua do sinal de entrada e dos pesos s</a:t>
            </a: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inápticos associados a esse neurônio;</a:t>
            </a:r>
          </a:p>
          <a:p>
            <a:pPr algn="just">
              <a:lnSpc>
                <a:spcPts val="3359"/>
              </a:lnSpc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o cálculo de uma estimativa do vetor gradiente (ou seja, os gradientes da superfície</a:t>
            </a: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erro em relação aos pesos conectados às entradas de um neurônio).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4986" y="5318038"/>
            <a:ext cx="651737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</a:t>
            </a: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Function of the Hidden Neurons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14833" y="5756188"/>
            <a:ext cx="565362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Credit-Assignment Problem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4986" y="6013363"/>
            <a:ext cx="6517373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1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tuam como detectores de características, transformando não linearmente os dados de entrada em um espaço onde as classes se tornam mais separáveis.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14833" y="6485230"/>
            <a:ext cx="5653629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problema de credit-assignment exerce responsabilidade pelos resultados da rede aos neurônios ocultos, e é resolvido pelo algoritmo de backpropagation no treinamento do perceptron multicamadas.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1069" y="463990"/>
            <a:ext cx="1580586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Conceitos arquiteturais sobre Redes Multi-Layer Perceptron (MLP)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1933" y="5878163"/>
            <a:ext cx="8041665" cy="3994621"/>
          </a:xfrm>
          <a:custGeom>
            <a:avLst/>
            <a:gdLst/>
            <a:ahLst/>
            <a:cxnLst/>
            <a:rect r="r" b="b" t="t" l="l"/>
            <a:pathLst>
              <a:path h="3994621" w="8041665">
                <a:moveTo>
                  <a:pt x="0" y="0"/>
                </a:moveTo>
                <a:lnTo>
                  <a:pt x="8041665" y="0"/>
                </a:lnTo>
                <a:lnTo>
                  <a:pt x="8041665" y="3994622"/>
                </a:lnTo>
                <a:lnTo>
                  <a:pt x="0" y="399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8 de 35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6230" y="1387044"/>
            <a:ext cx="15733070" cy="416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Sinais de Função: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São os sinais de entrada que percorrem a rede no sentido direto (forward), passando de neurônio em neurônio até gerar a saída. Eles são chamados assim porque: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Contribuem para o resultado final da rede (função útil).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 cada neurônio, são processados como uma função das entradas e dos pesos.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Sinais de Erro: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São os sinais que se originam na saída da rede e se propagam para trás (backward), camada por camada.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São usados para ajustar os pesos com base no erro da saída.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Cada neurônio calcula esse sinal com base em uma função relacionada ao erro.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1069" y="463990"/>
            <a:ext cx="1580586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Conceitos arquiteturais sobre Redes Multi-Layer Perceptron (MLP)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648" y="5141254"/>
            <a:ext cx="7882352" cy="3575253"/>
          </a:xfrm>
          <a:custGeom>
            <a:avLst/>
            <a:gdLst/>
            <a:ahLst/>
            <a:cxnLst/>
            <a:rect r="r" b="b" t="t" l="l"/>
            <a:pathLst>
              <a:path h="3575253" w="7882352">
                <a:moveTo>
                  <a:pt x="0" y="0"/>
                </a:moveTo>
                <a:lnTo>
                  <a:pt x="7882352" y="0"/>
                </a:lnTo>
                <a:lnTo>
                  <a:pt x="7882352" y="3575253"/>
                </a:lnTo>
                <a:lnTo>
                  <a:pt x="0" y="3575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648" y="3676608"/>
            <a:ext cx="6224839" cy="1337465"/>
          </a:xfrm>
          <a:custGeom>
            <a:avLst/>
            <a:gdLst/>
            <a:ahLst/>
            <a:cxnLst/>
            <a:rect r="r" b="b" t="t" l="l"/>
            <a:pathLst>
              <a:path h="1337465" w="6224839">
                <a:moveTo>
                  <a:pt x="0" y="0"/>
                </a:moveTo>
                <a:lnTo>
                  <a:pt x="6224839" y="0"/>
                </a:lnTo>
                <a:lnTo>
                  <a:pt x="6224839" y="1337466"/>
                </a:lnTo>
                <a:lnTo>
                  <a:pt x="0" y="1337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94063"/>
            <a:ext cx="16669576" cy="258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Conceito Geral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aprendizado em lote, os pesos da rede são atualizados após a apresentação de todos os exemplos do conjunto de treinamento.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Cada ciclo completo sobre os dados é chamado de época.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função de custo usada é a energia média de erro: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46156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F02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Página 9 de 35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7705" y="463990"/>
            <a:ext cx="134325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600" b="true">
                <a:solidFill>
                  <a:srgbClr val="000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Batch Learning (Aprendizado em lote):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DAGpAuuEa_M</dc:identifier>
  <dcterms:modified xsi:type="dcterms:W3CDTF">2011-08-01T06:04:30Z</dcterms:modified>
  <cp:revision>1</cp:revision>
  <dc:title>Apresentação MLP</dc:title>
</cp:coreProperties>
</file>